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1" r:id="rId3"/>
    <p:sldId id="257" r:id="rId4"/>
    <p:sldId id="265" r:id="rId5"/>
    <p:sldId id="266" r:id="rId6"/>
    <p:sldId id="267" r:id="rId7"/>
    <p:sldId id="268" r:id="rId8"/>
    <p:sldId id="269" r:id="rId9"/>
    <p:sldId id="270" r:id="rId10"/>
    <p:sldId id="271" r:id="rId11"/>
    <p:sldId id="272" r:id="rId12"/>
    <p:sldId id="273"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3"/>
  </p:normalViewPr>
  <p:slideViewPr>
    <p:cSldViewPr snapToGrid="0">
      <p:cViewPr varScale="1">
        <p:scale>
          <a:sx n="101" d="100"/>
          <a:sy n="101" d="100"/>
        </p:scale>
        <p:origin x="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5A637-1C07-EC48-9FD2-93EF7430074C}" type="datetimeFigureOut">
              <a:rPr lang="en-US" smtClean="0"/>
              <a:t>1/13/26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4E0CF-A03E-6D4B-BB34-D2504C265A29}" type="slidenum">
              <a:rPr lang="en-US" smtClean="0"/>
              <a:t>‹#›</a:t>
            </a:fld>
            <a:endParaRPr lang="en-US"/>
          </a:p>
        </p:txBody>
      </p:sp>
    </p:spTree>
    <p:extLst>
      <p:ext uri="{BB962C8B-B14F-4D97-AF65-F5344CB8AC3E}">
        <p14:creationId xmlns:p14="http://schemas.microsoft.com/office/powerpoint/2010/main" val="216257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44E0CF-A03E-6D4B-BB34-D2504C265A29}" type="slidenum">
              <a:rPr lang="en-US" smtClean="0"/>
              <a:t>2</a:t>
            </a:fld>
            <a:endParaRPr lang="en-US"/>
          </a:p>
        </p:txBody>
      </p:sp>
    </p:spTree>
    <p:extLst>
      <p:ext uri="{BB962C8B-B14F-4D97-AF65-F5344CB8AC3E}">
        <p14:creationId xmlns:p14="http://schemas.microsoft.com/office/powerpoint/2010/main" val="69214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78CE-03F8-DA12-13C6-3717AEACF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C815A-6B45-C4F3-6996-26822F6C6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7447E4-D3D5-897D-586B-B05E738AB2E5}"/>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5" name="Footer Placeholder 4">
            <a:extLst>
              <a:ext uri="{FF2B5EF4-FFF2-40B4-BE49-F238E27FC236}">
                <a16:creationId xmlns:a16="http://schemas.microsoft.com/office/drawing/2014/main" id="{2DE80DAD-A9EC-9655-0FDE-7D490C013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C9466-7A0A-EA07-37FA-84AB0B458185}"/>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425433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2B53-4985-B324-F279-BC18C5F74A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25B52C-F64C-43D3-9C1E-AE63B2DE0E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B3B25-1327-CE5C-47E6-C36C2CD0F5AC}"/>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5" name="Footer Placeholder 4">
            <a:extLst>
              <a:ext uri="{FF2B5EF4-FFF2-40B4-BE49-F238E27FC236}">
                <a16:creationId xmlns:a16="http://schemas.microsoft.com/office/drawing/2014/main" id="{1002BBEC-9554-302B-CF95-CD9855FBA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761A0-ECEE-97F3-34DD-FA1BF47293CE}"/>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102613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AC5573-E385-6B6D-DF5A-40ED6757D2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AE452-387B-F40D-2F10-9CC4895F2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F3CAC-61BD-63A0-41B5-1E17F21C4B17}"/>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5" name="Footer Placeholder 4">
            <a:extLst>
              <a:ext uri="{FF2B5EF4-FFF2-40B4-BE49-F238E27FC236}">
                <a16:creationId xmlns:a16="http://schemas.microsoft.com/office/drawing/2014/main" id="{EC59E97A-E6D9-8BF0-8E34-9E2244D64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5517E-546D-2C52-3417-8D2E4910CC3F}"/>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414702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6F75-91B6-48B2-D5AF-60A46F366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FA068-D6C9-632E-74C1-80276F999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15A84-1060-5B81-CA84-204FB2590E4E}"/>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5" name="Footer Placeholder 4">
            <a:extLst>
              <a:ext uri="{FF2B5EF4-FFF2-40B4-BE49-F238E27FC236}">
                <a16:creationId xmlns:a16="http://schemas.microsoft.com/office/drawing/2014/main" id="{B091F8B2-F9FE-A319-8C0B-D0B8D6446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6F40A-E64E-187A-004B-3395EEB82891}"/>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311996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F4EB-4DB9-D9DD-2D73-3D549C8EE1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6B56A4-01A9-AE4B-566C-DC228392A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7E893-C30B-F571-2FD0-701B084D6DDA}"/>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5" name="Footer Placeholder 4">
            <a:extLst>
              <a:ext uri="{FF2B5EF4-FFF2-40B4-BE49-F238E27FC236}">
                <a16:creationId xmlns:a16="http://schemas.microsoft.com/office/drawing/2014/main" id="{05428BBF-42BE-F2D6-F9F1-C36C6F233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AE795-C28C-E463-02C6-823242945EF7}"/>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142643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BBF1-0199-2A46-F789-5545ABCA3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4F97D2-3A4B-D83B-1E9D-4373F049A2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CFF70-C087-D6C8-CD53-A6FA4A84C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49CA88-5D4D-917B-D35D-C442843B7B71}"/>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6" name="Footer Placeholder 5">
            <a:extLst>
              <a:ext uri="{FF2B5EF4-FFF2-40B4-BE49-F238E27FC236}">
                <a16:creationId xmlns:a16="http://schemas.microsoft.com/office/drawing/2014/main" id="{81627D5D-0FDA-08AC-DB91-73DF2E2A4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BA4F8-D940-515E-12E6-2C16997F58CC}"/>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201004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1A6B-80BA-1BDB-5E1E-B95C38F2B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ED158-CD55-CA91-98B1-5367D73B8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64430C-1899-8D95-B586-D439135ED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633AF-EC67-DC40-236D-92C734FFB9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978471-5EF0-B936-7BFF-F33DCA40B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817A1-83CA-BBD2-9633-2323668DE73B}"/>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8" name="Footer Placeholder 7">
            <a:extLst>
              <a:ext uri="{FF2B5EF4-FFF2-40B4-BE49-F238E27FC236}">
                <a16:creationId xmlns:a16="http://schemas.microsoft.com/office/drawing/2014/main" id="{D3EF63E2-3A37-60B3-1EE2-40AEBE46C3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1DA97-8862-BE08-FB79-1869E2E73C23}"/>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425207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2696-F2CF-7CD0-8FFD-48F4DC5B3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9A6BD-5BD0-4816-87EA-5A5874C905DD}"/>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4" name="Footer Placeholder 3">
            <a:extLst>
              <a:ext uri="{FF2B5EF4-FFF2-40B4-BE49-F238E27FC236}">
                <a16:creationId xmlns:a16="http://schemas.microsoft.com/office/drawing/2014/main" id="{7F1E339D-B288-6149-8BD3-BB7E8D6C02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53E31-5E13-4086-4AA6-3BC1746BC5D1}"/>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188237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D23E8-8686-1429-A998-88248D09C48E}"/>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3" name="Footer Placeholder 2">
            <a:extLst>
              <a:ext uri="{FF2B5EF4-FFF2-40B4-BE49-F238E27FC236}">
                <a16:creationId xmlns:a16="http://schemas.microsoft.com/office/drawing/2014/main" id="{6B32C22F-DF70-1BED-161F-6DA2781888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09BAE7-A329-22B4-D58D-1366FF999297}"/>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293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698-5A48-DE58-7C90-9DA960212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9DD0F-D589-2036-4122-F30E00CFF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2D332F-AEBD-63AF-C879-166DB5A02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7B843-387C-5989-5032-7AD83FD4F4C4}"/>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6" name="Footer Placeholder 5">
            <a:extLst>
              <a:ext uri="{FF2B5EF4-FFF2-40B4-BE49-F238E27FC236}">
                <a16:creationId xmlns:a16="http://schemas.microsoft.com/office/drawing/2014/main" id="{7C4ABC8B-C78A-5AD3-642E-6A397C955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4E583-8DF9-8341-0204-2E512B71508C}"/>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41673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E0D9-F9FF-9B88-7DB6-14AAC2C7F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57B00C-E764-4625-4325-F4C0C69E1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B4E1AB-D69A-35B2-EE37-CCEF2C56E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5F92EB-6AC5-EA89-26BD-E7751D66C5F6}"/>
              </a:ext>
            </a:extLst>
          </p:cNvPr>
          <p:cNvSpPr>
            <a:spLocks noGrp="1"/>
          </p:cNvSpPr>
          <p:nvPr>
            <p:ph type="dt" sz="half" idx="10"/>
          </p:nvPr>
        </p:nvSpPr>
        <p:spPr/>
        <p:txBody>
          <a:bodyPr/>
          <a:lstStyle/>
          <a:p>
            <a:fld id="{B209368A-5750-6343-8947-78884D9D683E}" type="datetimeFigureOut">
              <a:rPr lang="en-US" smtClean="0"/>
              <a:t>1/13/26</a:t>
            </a:fld>
            <a:endParaRPr lang="en-US"/>
          </a:p>
        </p:txBody>
      </p:sp>
      <p:sp>
        <p:nvSpPr>
          <p:cNvPr id="6" name="Footer Placeholder 5">
            <a:extLst>
              <a:ext uri="{FF2B5EF4-FFF2-40B4-BE49-F238E27FC236}">
                <a16:creationId xmlns:a16="http://schemas.microsoft.com/office/drawing/2014/main" id="{D8CB3541-5F45-A399-483D-FC1F45419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180E9-966F-5C2E-BB2B-B07DD1EA8550}"/>
              </a:ext>
            </a:extLst>
          </p:cNvPr>
          <p:cNvSpPr>
            <a:spLocks noGrp="1"/>
          </p:cNvSpPr>
          <p:nvPr>
            <p:ph type="sldNum" sz="quarter" idx="12"/>
          </p:nvPr>
        </p:nvSpPr>
        <p:spPr/>
        <p:txBody>
          <a:bodyPr/>
          <a:lstStyle/>
          <a:p>
            <a:fld id="{3AADDB36-16DC-C744-A819-867113AC60D9}" type="slidenum">
              <a:rPr lang="en-US" smtClean="0"/>
              <a:t>‹#›</a:t>
            </a:fld>
            <a:endParaRPr lang="en-US"/>
          </a:p>
        </p:txBody>
      </p:sp>
    </p:spTree>
    <p:extLst>
      <p:ext uri="{BB962C8B-B14F-4D97-AF65-F5344CB8AC3E}">
        <p14:creationId xmlns:p14="http://schemas.microsoft.com/office/powerpoint/2010/main" val="37468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0FBF5-49CF-E65D-48A1-DEF682459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00648-AD73-F710-C716-64335AAF16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2825E-CA79-0CF0-0EDB-648E6319A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09368A-5750-6343-8947-78884D9D683E}" type="datetimeFigureOut">
              <a:rPr lang="en-US" smtClean="0"/>
              <a:t>1/13/26</a:t>
            </a:fld>
            <a:endParaRPr lang="en-US"/>
          </a:p>
        </p:txBody>
      </p:sp>
      <p:sp>
        <p:nvSpPr>
          <p:cNvPr id="5" name="Footer Placeholder 4">
            <a:extLst>
              <a:ext uri="{FF2B5EF4-FFF2-40B4-BE49-F238E27FC236}">
                <a16:creationId xmlns:a16="http://schemas.microsoft.com/office/drawing/2014/main" id="{85AF9CCD-2D74-BE0C-D52F-48AEDA3C8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B1C327-B01B-71D0-1FE1-141BC745D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ADDB36-16DC-C744-A819-867113AC60D9}" type="slidenum">
              <a:rPr lang="en-US" smtClean="0"/>
              <a:t>‹#›</a:t>
            </a:fld>
            <a:endParaRPr lang="en-US"/>
          </a:p>
        </p:txBody>
      </p:sp>
    </p:spTree>
    <p:extLst>
      <p:ext uri="{BB962C8B-B14F-4D97-AF65-F5344CB8AC3E}">
        <p14:creationId xmlns:p14="http://schemas.microsoft.com/office/powerpoint/2010/main" val="2375789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st Virginia | Country roads, West virginia mountains, West virginia">
            <a:extLst>
              <a:ext uri="{FF2B5EF4-FFF2-40B4-BE49-F238E27FC236}">
                <a16:creationId xmlns:a16="http://schemas.microsoft.com/office/drawing/2014/main" id="{2941044A-40DB-52B1-3CB2-18BE135D9AC2}"/>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t="3312" b="879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C6E468-EC20-A107-206A-E9C5F11A8EE5}"/>
              </a:ext>
            </a:extLst>
          </p:cNvPr>
          <p:cNvSpPr>
            <a:spLocks noGrp="1"/>
          </p:cNvSpPr>
          <p:nvPr>
            <p:ph type="ctrTitle"/>
          </p:nvPr>
        </p:nvSpPr>
        <p:spPr>
          <a:xfrm>
            <a:off x="965200" y="965200"/>
            <a:ext cx="10261600" cy="3564869"/>
          </a:xfrm>
        </p:spPr>
        <p:txBody>
          <a:bodyPr>
            <a:normAutofit/>
          </a:bodyPr>
          <a:lstStyle/>
          <a:p>
            <a:pPr algn="l"/>
            <a:r>
              <a:rPr lang="en-US" sz="11500" dirty="0">
                <a:ln w="22225">
                  <a:solidFill>
                    <a:srgbClr val="002060"/>
                  </a:solidFill>
                  <a:miter lim="800000"/>
                </a:ln>
                <a:solidFill>
                  <a:srgbClr val="FFC000"/>
                </a:solidFill>
              </a:rPr>
              <a:t>Keeping my family together</a:t>
            </a:r>
          </a:p>
        </p:txBody>
      </p:sp>
      <p:sp>
        <p:nvSpPr>
          <p:cNvPr id="3" name="Subtitle 2">
            <a:extLst>
              <a:ext uri="{FF2B5EF4-FFF2-40B4-BE49-F238E27FC236}">
                <a16:creationId xmlns:a16="http://schemas.microsoft.com/office/drawing/2014/main" id="{F272623F-869E-33D7-7928-232DE6DC12F5}"/>
              </a:ext>
            </a:extLst>
          </p:cNvPr>
          <p:cNvSpPr>
            <a:spLocks noGrp="1"/>
          </p:cNvSpPr>
          <p:nvPr>
            <p:ph type="subTitle" idx="1"/>
          </p:nvPr>
        </p:nvSpPr>
        <p:spPr>
          <a:xfrm>
            <a:off x="965200" y="4572002"/>
            <a:ext cx="10261600" cy="1202995"/>
          </a:xfrm>
        </p:spPr>
        <p:txBody>
          <a:bodyPr>
            <a:normAutofit/>
          </a:bodyPr>
          <a:lstStyle/>
          <a:p>
            <a:pPr algn="l"/>
            <a:r>
              <a:rPr lang="en-US" sz="3200" dirty="0">
                <a:ln>
                  <a:solidFill>
                    <a:srgbClr val="FFC000"/>
                  </a:solidFill>
                </a:ln>
                <a:solidFill>
                  <a:srgbClr val="002060"/>
                </a:solidFill>
              </a:rPr>
              <a:t>Mental health services</a:t>
            </a:r>
          </a:p>
        </p:txBody>
      </p:sp>
      <p:sp>
        <p:nvSpPr>
          <p:cNvPr id="5" name="TextBox 4">
            <a:extLst>
              <a:ext uri="{FF2B5EF4-FFF2-40B4-BE49-F238E27FC236}">
                <a16:creationId xmlns:a16="http://schemas.microsoft.com/office/drawing/2014/main" id="{1715A969-3112-1E43-16FA-1DFAEDA2F63F}"/>
              </a:ext>
            </a:extLst>
          </p:cNvPr>
          <p:cNvSpPr txBox="1"/>
          <p:nvPr/>
        </p:nvSpPr>
        <p:spPr>
          <a:xfrm>
            <a:off x="8480653" y="5061001"/>
            <a:ext cx="7995423" cy="1663597"/>
          </a:xfrm>
          <a:prstGeom prst="rect">
            <a:avLst/>
          </a:prstGeom>
          <a:noFill/>
        </p:spPr>
        <p:txBody>
          <a:bodyPr wrap="square">
            <a:spAutoFit/>
          </a:bodyPr>
          <a:lstStyle/>
          <a:p>
            <a:pPr marL="0" marR="0">
              <a:lnSpc>
                <a:spcPct val="115000"/>
              </a:lnSpc>
              <a:spcAft>
                <a:spcPts val="800"/>
              </a:spcAft>
            </a:pPr>
            <a:b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Presented by </a:t>
            </a:r>
          </a:p>
          <a:p>
            <a:pPr marL="0" marR="0">
              <a:lnSpc>
                <a:spcPct val="115000"/>
              </a:lnSpc>
              <a:spcAft>
                <a:spcPts val="800"/>
              </a:spcAft>
            </a:pPr>
            <a:r>
              <a:rPr lang="en-US" sz="16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Eric Murphy, Mental Health Specialist</a:t>
            </a:r>
            <a:br>
              <a:rPr lang="en-US" sz="16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b="1" kern="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Center for Excellence in Disabilities</a:t>
            </a:r>
            <a:endParaRPr lang="en-US"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443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B94A2-3021-7F75-8ECB-F60B0718118C}"/>
              </a:ext>
            </a:extLst>
          </p:cNvPr>
          <p:cNvSpPr>
            <a:spLocks noGrp="1"/>
          </p:cNvSpPr>
          <p:nvPr>
            <p:ph type="title"/>
          </p:nvPr>
        </p:nvSpPr>
        <p:spPr>
          <a:xfrm>
            <a:off x="761800" y="762001"/>
            <a:ext cx="5334197" cy="1708242"/>
          </a:xfrm>
        </p:spPr>
        <p:txBody>
          <a:bodyPr anchor="ctr">
            <a:normAutofit/>
          </a:bodyPr>
          <a:lstStyle/>
          <a:p>
            <a:r>
              <a:rPr lang="en-US" sz="3400" b="1"/>
              <a:t>Normalize Struggle Without Making Life Heavy</a:t>
            </a:r>
            <a:br>
              <a:rPr lang="en-US" sz="3400" b="1"/>
            </a:br>
            <a:endParaRPr lang="en-US" sz="3400"/>
          </a:p>
        </p:txBody>
      </p:sp>
      <p:sp>
        <p:nvSpPr>
          <p:cNvPr id="3" name="Content Placeholder 2">
            <a:extLst>
              <a:ext uri="{FF2B5EF4-FFF2-40B4-BE49-F238E27FC236}">
                <a16:creationId xmlns:a16="http://schemas.microsoft.com/office/drawing/2014/main" id="{FBA8E955-068E-A6D3-903A-7A3164549607}"/>
              </a:ext>
            </a:extLst>
          </p:cNvPr>
          <p:cNvSpPr>
            <a:spLocks noGrp="1"/>
          </p:cNvSpPr>
          <p:nvPr>
            <p:ph idx="1"/>
          </p:nvPr>
        </p:nvSpPr>
        <p:spPr>
          <a:xfrm>
            <a:off x="761800" y="2470244"/>
            <a:ext cx="5334197" cy="3769835"/>
          </a:xfrm>
        </p:spPr>
        <p:txBody>
          <a:bodyPr anchor="ctr">
            <a:normAutofit/>
          </a:bodyPr>
          <a:lstStyle/>
          <a:p>
            <a:r>
              <a:rPr lang="en-US" sz="1700"/>
              <a:t>Adler rejected the idea that suffering defines a person.</a:t>
            </a:r>
          </a:p>
          <a:p>
            <a:r>
              <a:rPr lang="en-US" sz="1700"/>
              <a:t>Encourage families to:</a:t>
            </a:r>
          </a:p>
          <a:p>
            <a:r>
              <a:rPr lang="en-US" sz="1700"/>
              <a:t>Speak honestly about hard days</a:t>
            </a:r>
          </a:p>
          <a:p>
            <a:r>
              <a:rPr lang="en-US" sz="1700"/>
              <a:t>Avoid making the home emotionally tense or fragile</a:t>
            </a:r>
          </a:p>
          <a:p>
            <a:r>
              <a:rPr lang="en-US" sz="1700"/>
              <a:t>Balance seriousness with play, humor, and ordinary joy</a:t>
            </a:r>
          </a:p>
          <a:p>
            <a:r>
              <a:rPr lang="en-US" sz="1700"/>
              <a:t>Children—disabled or not—need to know:</a:t>
            </a:r>
          </a:p>
          <a:p>
            <a:r>
              <a:rPr lang="en-US" sz="1700"/>
              <a:t>“Life can be difficult, and still worth engaging in.”</a:t>
            </a:r>
          </a:p>
          <a:p>
            <a:r>
              <a:rPr lang="en-US" sz="1700"/>
              <a:t>That belief strengthens family resilience.</a:t>
            </a:r>
          </a:p>
          <a:p>
            <a:endParaRPr lang="en-US" sz="1700"/>
          </a:p>
        </p:txBody>
      </p:sp>
      <p:pic>
        <p:nvPicPr>
          <p:cNvPr id="7170" name="Picture 2" descr="Walnut Oil - Dogasa">
            <a:extLst>
              <a:ext uri="{FF2B5EF4-FFF2-40B4-BE49-F238E27FC236}">
                <a16:creationId xmlns:a16="http://schemas.microsoft.com/office/drawing/2014/main" id="{54302CEF-62CE-B5A4-D891-A85C7F035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05" r="17137"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8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4" name="Rectangle 8203">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Rectangle 8205">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s Social Comparison Good Or Bad? Explained With Examples">
            <a:extLst>
              <a:ext uri="{FF2B5EF4-FFF2-40B4-BE49-F238E27FC236}">
                <a16:creationId xmlns:a16="http://schemas.microsoft.com/office/drawing/2014/main" id="{8FC464C5-E027-5117-CE08-4EFA83EDF79F}"/>
              </a:ext>
            </a:extLst>
          </p:cNvPr>
          <p:cNvPicPr>
            <a:picLocks noChangeAspect="1" noChangeArrowheads="1"/>
          </p:cNvPicPr>
          <p:nvPr/>
        </p:nvPicPr>
        <p:blipFill>
          <a:blip r:embed="rId2">
            <a:alphaModFix amt="80000"/>
            <a:extLst>
              <a:ext uri="{28A0092B-C50C-407E-A947-70E740481C1C}">
                <a14:useLocalDpi xmlns:a14="http://schemas.microsoft.com/office/drawing/2010/main" val="0"/>
              </a:ext>
            </a:extLst>
          </a:blip>
          <a:srcRect l="28233" r="29325"/>
          <a:stretch>
            <a:fillRect/>
          </a:stretch>
        </p:blipFill>
        <p:spPr bwMode="auto">
          <a:xfrm>
            <a:off x="20" y="-14687"/>
            <a:ext cx="5197615" cy="6857998"/>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FC2524-1341-C27E-D080-8305A225339C}"/>
              </a:ext>
            </a:extLst>
          </p:cNvPr>
          <p:cNvSpPr>
            <a:spLocks noGrp="1"/>
          </p:cNvSpPr>
          <p:nvPr>
            <p:ph type="title"/>
          </p:nvPr>
        </p:nvSpPr>
        <p:spPr>
          <a:xfrm>
            <a:off x="515815" y="4021743"/>
            <a:ext cx="3999542" cy="2235074"/>
          </a:xfrm>
        </p:spPr>
        <p:txBody>
          <a:bodyPr anchor="b">
            <a:normAutofit/>
          </a:bodyPr>
          <a:lstStyle/>
          <a:p>
            <a:r>
              <a:rPr lang="en-US" sz="3100" b="1">
                <a:solidFill>
                  <a:srgbClr val="FFFFFF"/>
                </a:solidFill>
              </a:rPr>
              <a:t>Reduce Comparison—Inside and Outside the Home</a:t>
            </a:r>
            <a:br>
              <a:rPr lang="en-US" sz="3100" b="1">
                <a:solidFill>
                  <a:srgbClr val="FFFFFF"/>
                </a:solidFill>
              </a:rPr>
            </a:br>
            <a:endParaRPr lang="en-US" sz="3100">
              <a:solidFill>
                <a:srgbClr val="FFFFFF"/>
              </a:solidFill>
            </a:endParaRPr>
          </a:p>
        </p:txBody>
      </p:sp>
      <p:sp>
        <p:nvSpPr>
          <p:cNvPr id="3" name="Content Placeholder 2">
            <a:extLst>
              <a:ext uri="{FF2B5EF4-FFF2-40B4-BE49-F238E27FC236}">
                <a16:creationId xmlns:a16="http://schemas.microsoft.com/office/drawing/2014/main" id="{8DD56D2B-118C-B92D-4C89-02739831200D}"/>
              </a:ext>
            </a:extLst>
          </p:cNvPr>
          <p:cNvSpPr>
            <a:spLocks noGrp="1"/>
          </p:cNvSpPr>
          <p:nvPr>
            <p:ph idx="1"/>
          </p:nvPr>
        </p:nvSpPr>
        <p:spPr>
          <a:xfrm>
            <a:off x="6104092" y="923680"/>
            <a:ext cx="5197637" cy="5169623"/>
          </a:xfrm>
        </p:spPr>
        <p:txBody>
          <a:bodyPr anchor="t">
            <a:normAutofit/>
          </a:bodyPr>
          <a:lstStyle/>
          <a:p>
            <a:r>
              <a:rPr lang="en-US" sz="2000"/>
              <a:t>Adler warned that comparison creates inferiority.</a:t>
            </a:r>
          </a:p>
          <a:p>
            <a:r>
              <a:rPr lang="en-US" sz="2000"/>
              <a:t>Families with disabilities often compare:</a:t>
            </a:r>
          </a:p>
          <a:p>
            <a:r>
              <a:rPr lang="en-US" sz="2000"/>
              <a:t>Siblings to each other</a:t>
            </a:r>
          </a:p>
          <a:p>
            <a:r>
              <a:rPr lang="en-US" sz="2000"/>
              <a:t>Their family to others</a:t>
            </a:r>
          </a:p>
          <a:p>
            <a:r>
              <a:rPr lang="en-US" sz="2000"/>
              <a:t>Their present to an imagined “normal”</a:t>
            </a:r>
          </a:p>
          <a:p>
            <a:r>
              <a:rPr lang="en-US" sz="2000"/>
              <a:t>Encourage parents to practice:</a:t>
            </a:r>
          </a:p>
          <a:p>
            <a:r>
              <a:rPr lang="en-US" sz="2000" b="1"/>
              <a:t>Equality, not sameness</a:t>
            </a:r>
            <a:endParaRPr lang="en-US" sz="2000"/>
          </a:p>
          <a:p>
            <a:r>
              <a:rPr lang="en-US" sz="2000"/>
              <a:t>Respect for each child’s unique life task</a:t>
            </a:r>
          </a:p>
          <a:p>
            <a:r>
              <a:rPr lang="en-US" sz="2000"/>
              <a:t>Gratitude for what </a:t>
            </a:r>
            <a:r>
              <a:rPr lang="en-US" sz="2000" i="1"/>
              <a:t>is</a:t>
            </a:r>
            <a:r>
              <a:rPr lang="en-US" sz="2000"/>
              <a:t>, not grief for what isn’t</a:t>
            </a:r>
          </a:p>
          <a:p>
            <a:r>
              <a:rPr lang="en-US" sz="2000"/>
              <a:t>This keeps the emotional climate lighter and steadier.</a:t>
            </a:r>
          </a:p>
          <a:p>
            <a:endParaRPr lang="en-US" sz="2000"/>
          </a:p>
        </p:txBody>
      </p:sp>
    </p:spTree>
    <p:extLst>
      <p:ext uri="{BB962C8B-B14F-4D97-AF65-F5344CB8AC3E}">
        <p14:creationId xmlns:p14="http://schemas.microsoft.com/office/powerpoint/2010/main" val="371321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9733-F45F-77EE-B163-B1FE42A28A91}"/>
              </a:ext>
            </a:extLst>
          </p:cNvPr>
          <p:cNvSpPr>
            <a:spLocks noGrp="1"/>
          </p:cNvSpPr>
          <p:nvPr>
            <p:ph type="title"/>
          </p:nvPr>
        </p:nvSpPr>
        <p:spPr>
          <a:xfrm>
            <a:off x="876694" y="741391"/>
            <a:ext cx="4234393" cy="1616203"/>
          </a:xfrm>
        </p:spPr>
        <p:txBody>
          <a:bodyPr anchor="b">
            <a:normAutofit/>
          </a:bodyPr>
          <a:lstStyle/>
          <a:p>
            <a:r>
              <a:rPr lang="en-US" sz="2700" b="1"/>
              <a:t>Mental Health Is Practiced Daily, Not Fixed</a:t>
            </a:r>
            <a:br>
              <a:rPr lang="en-US" sz="2700" b="1"/>
            </a:br>
            <a:endParaRPr lang="en-US" sz="2700"/>
          </a:p>
        </p:txBody>
      </p:sp>
      <p:sp>
        <p:nvSpPr>
          <p:cNvPr id="3" name="Content Placeholder 2">
            <a:extLst>
              <a:ext uri="{FF2B5EF4-FFF2-40B4-BE49-F238E27FC236}">
                <a16:creationId xmlns:a16="http://schemas.microsoft.com/office/drawing/2014/main" id="{A6254449-D9FA-B63E-AA67-477FAC3A882C}"/>
              </a:ext>
            </a:extLst>
          </p:cNvPr>
          <p:cNvSpPr>
            <a:spLocks noGrp="1"/>
          </p:cNvSpPr>
          <p:nvPr>
            <p:ph idx="1"/>
          </p:nvPr>
        </p:nvSpPr>
        <p:spPr>
          <a:xfrm>
            <a:off x="876693" y="2533476"/>
            <a:ext cx="4234394" cy="3447832"/>
          </a:xfrm>
        </p:spPr>
        <p:txBody>
          <a:bodyPr anchor="t">
            <a:normAutofit/>
          </a:bodyPr>
          <a:lstStyle/>
          <a:p>
            <a:r>
              <a:rPr lang="en-US" sz="1700"/>
              <a:t>Adler would say mental health is a </a:t>
            </a:r>
            <a:r>
              <a:rPr lang="en-US" sz="1700" b="1"/>
              <a:t>way of relating</a:t>
            </a:r>
            <a:r>
              <a:rPr lang="en-US" sz="1700"/>
              <a:t>, not a destination.</a:t>
            </a:r>
          </a:p>
          <a:p>
            <a:r>
              <a:rPr lang="en-US" sz="1700"/>
              <a:t>As a family:</a:t>
            </a:r>
          </a:p>
          <a:p>
            <a:r>
              <a:rPr lang="en-US" sz="1700"/>
              <a:t>Talk openly</a:t>
            </a:r>
          </a:p>
          <a:p>
            <a:r>
              <a:rPr lang="en-US" sz="1700"/>
              <a:t>Repair conflicts instead of avoiding them</a:t>
            </a:r>
          </a:p>
          <a:p>
            <a:r>
              <a:rPr lang="en-US" sz="1700"/>
              <a:t>Allow emotions without dramatizing them</a:t>
            </a:r>
          </a:p>
          <a:p>
            <a:r>
              <a:rPr lang="en-US" sz="1700"/>
              <a:t>Return again and again to cooperation</a:t>
            </a:r>
          </a:p>
          <a:p>
            <a:r>
              <a:rPr lang="en-US" sz="1700"/>
              <a:t>Harmony comes not from eliminating stress—but from </a:t>
            </a:r>
            <a:r>
              <a:rPr lang="en-US" sz="1700" b="1"/>
              <a:t>meeting it together</a:t>
            </a:r>
            <a:r>
              <a:rPr lang="en-US" sz="1700"/>
              <a:t>.</a:t>
            </a:r>
          </a:p>
          <a:p>
            <a:endParaRPr lang="en-US" sz="1700"/>
          </a:p>
        </p:txBody>
      </p:sp>
      <p:pic>
        <p:nvPicPr>
          <p:cNvPr id="9218" name="Picture 2" descr="A Teacher’s Guide to Mental Health Issues in Schools">
            <a:extLst>
              <a:ext uri="{FF2B5EF4-FFF2-40B4-BE49-F238E27FC236}">
                <a16:creationId xmlns:a16="http://schemas.microsoft.com/office/drawing/2014/main" id="{8FE59FAF-A7AC-C451-E89D-48ED25A25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520" r="25768"/>
          <a:stretch>
            <a:fillRect/>
          </a:stretch>
        </p:blipFill>
        <p:spPr bwMode="auto">
          <a:xfrm>
            <a:off x="5854890" y="877414"/>
            <a:ext cx="5453545"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9223" name="Group 9222">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224" name="Rectangle 9223">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7612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Boost Self-Confidence and Manage Emotions in Your Child With ...">
            <a:extLst>
              <a:ext uri="{FF2B5EF4-FFF2-40B4-BE49-F238E27FC236}">
                <a16:creationId xmlns:a16="http://schemas.microsoft.com/office/drawing/2014/main" id="{07F2D5DC-23F1-3DE3-61E8-BF0F7A7EC4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98" t="2267" b="6824"/>
          <a:stretch>
            <a:fillRect/>
          </a:stretch>
        </p:blipFill>
        <p:spPr bwMode="auto">
          <a:xfrm>
            <a:off x="-15585" y="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93770F-B167-7D93-0556-2CD5F1FCBEBA}"/>
              </a:ext>
            </a:extLst>
          </p:cNvPr>
          <p:cNvSpPr>
            <a:spLocks noGrp="1"/>
          </p:cNvSpPr>
          <p:nvPr>
            <p:ph type="title"/>
          </p:nvPr>
        </p:nvSpPr>
        <p:spPr>
          <a:xfrm>
            <a:off x="8246913" y="1243139"/>
            <a:ext cx="3960672" cy="1124712"/>
          </a:xfrm>
        </p:spPr>
        <p:txBody>
          <a:bodyPr anchor="b">
            <a:noAutofit/>
          </a:bodyPr>
          <a:lstStyle/>
          <a:p>
            <a:r>
              <a:rPr lang="en-US" sz="2800" kern="0" dirty="0">
                <a:solidFill>
                  <a:srgbClr val="FFC000"/>
                </a:solidFill>
                <a:latin typeface="Times New Roman" panose="02020603050405020304" pitchFamily="18" charset="0"/>
                <a:ea typeface="Times New Roman" panose="02020603050405020304" pitchFamily="18" charset="0"/>
              </a:rPr>
              <a:t>Benefits of Seeking Mental Health Support</a:t>
            </a:r>
            <a:r>
              <a:rPr lang="en-US" sz="2800" dirty="0">
                <a:solidFill>
                  <a:srgbClr val="FFC000"/>
                </a:solidFill>
              </a:rPr>
              <a:t> </a:t>
            </a:r>
          </a:p>
        </p:txBody>
      </p:sp>
      <p:sp>
        <p:nvSpPr>
          <p:cNvPr id="1035" name="Rectangle 10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397048-8039-5FE2-DC36-0F9CCFBFDA7C}"/>
              </a:ext>
            </a:extLst>
          </p:cNvPr>
          <p:cNvSpPr>
            <a:spLocks noGrp="1"/>
          </p:cNvSpPr>
          <p:nvPr>
            <p:ph idx="1"/>
          </p:nvPr>
        </p:nvSpPr>
        <p:spPr>
          <a:xfrm>
            <a:off x="7873340" y="2694304"/>
            <a:ext cx="3438906" cy="3207258"/>
          </a:xfrm>
        </p:spPr>
        <p:txBody>
          <a:bodyPr anchor="t">
            <a:normAutofit/>
          </a:bodyPr>
          <a:lstStyle/>
          <a:p>
            <a:pPr>
              <a:buNone/>
            </a:pPr>
            <a:endParaRPr lang="en-US" sz="1700" dirty="0">
              <a:solidFill>
                <a:schemeClr val="bg1"/>
              </a:solidFill>
            </a:endParaRPr>
          </a:p>
          <a:p>
            <a:pPr marL="742950" marR="0" lvl="1" indent="-285750">
              <a:spcAft>
                <a:spcPts val="800"/>
              </a:spcAft>
              <a:buSzPts val="1000"/>
              <a:buFont typeface="Courier New" panose="02070309020205020404" pitchFamily="49" charset="0"/>
              <a:buChar char="o"/>
              <a:tabLst>
                <a:tab pos="914400" algn="l"/>
              </a:tabLst>
            </a:pPr>
            <a:r>
              <a:rPr lang="en-US" sz="17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Improved self-awareness and personal growth</a:t>
            </a:r>
            <a:endParaRPr lang="en-US" sz="17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17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Enhanced ability to navigate academic and life challenges</a:t>
            </a:r>
            <a:endParaRPr lang="en-US" sz="17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17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Stronger relationships and family connections</a:t>
            </a:r>
            <a:endParaRPr lang="en-US" sz="17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800"/>
              </a:spcAft>
              <a:buSzPts val="1000"/>
              <a:buFont typeface="Courier New" panose="02070309020205020404" pitchFamily="49" charset="0"/>
              <a:buChar char="o"/>
              <a:tabLst>
                <a:tab pos="914400" algn="l"/>
              </a:tabLst>
            </a:pPr>
            <a:r>
              <a:rPr lang="en-US" sz="17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Increased resilience and overall wellbeing</a:t>
            </a:r>
            <a:endParaRPr lang="en-US" sz="17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1700" dirty="0">
              <a:solidFill>
                <a:schemeClr val="bg1"/>
              </a:solidFill>
            </a:endParaRPr>
          </a:p>
        </p:txBody>
      </p:sp>
    </p:spTree>
    <p:extLst>
      <p:ext uri="{BB962C8B-B14F-4D97-AF65-F5344CB8AC3E}">
        <p14:creationId xmlns:p14="http://schemas.microsoft.com/office/powerpoint/2010/main" val="2206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acebook">
            <a:extLst>
              <a:ext uri="{FF2B5EF4-FFF2-40B4-BE49-F238E27FC236}">
                <a16:creationId xmlns:a16="http://schemas.microsoft.com/office/drawing/2014/main" id="{0B5FAA7B-9576-7947-571C-787338FD2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36"/>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42C1AC-1A02-1B05-0322-76B58EFD39AD}"/>
              </a:ext>
            </a:extLst>
          </p:cNvPr>
          <p:cNvSpPr>
            <a:spLocks noGrp="1"/>
          </p:cNvSpPr>
          <p:nvPr>
            <p:ph type="title"/>
          </p:nvPr>
        </p:nvSpPr>
        <p:spPr>
          <a:xfrm>
            <a:off x="838200" y="365125"/>
            <a:ext cx="3822189" cy="1899912"/>
          </a:xfrm>
        </p:spPr>
        <p:txBody>
          <a:bodyPr>
            <a:normAutofit/>
          </a:bodyPr>
          <a:lstStyle/>
          <a:p>
            <a:r>
              <a:rPr lang="en-US" sz="4000" kern="0">
                <a:latin typeface="Times New Roman" panose="02020603050405020304" pitchFamily="18" charset="0"/>
                <a:ea typeface="Times New Roman" panose="02020603050405020304" pitchFamily="18" charset="0"/>
              </a:rPr>
              <a:t>Next Steps and Resources</a:t>
            </a:r>
            <a:r>
              <a:rPr lang="en-US" sz="4000"/>
              <a:t> </a:t>
            </a:r>
          </a:p>
        </p:txBody>
      </p:sp>
      <p:sp>
        <p:nvSpPr>
          <p:cNvPr id="3" name="Content Placeholder 2">
            <a:extLst>
              <a:ext uri="{FF2B5EF4-FFF2-40B4-BE49-F238E27FC236}">
                <a16:creationId xmlns:a16="http://schemas.microsoft.com/office/drawing/2014/main" id="{9CC84853-373E-0FBC-BB1B-2140372F99D4}"/>
              </a:ext>
            </a:extLst>
          </p:cNvPr>
          <p:cNvSpPr>
            <a:spLocks noGrp="1"/>
          </p:cNvSpPr>
          <p:nvPr>
            <p:ph idx="1"/>
          </p:nvPr>
        </p:nvSpPr>
        <p:spPr>
          <a:xfrm>
            <a:off x="838200" y="2434201"/>
            <a:ext cx="3822189" cy="3742762"/>
          </a:xfrm>
        </p:spPr>
        <p:txBody>
          <a:bodyPr>
            <a:normAutofit/>
          </a:bodyPr>
          <a:lstStyle/>
          <a:p>
            <a:pPr marL="342900" marR="0" lvl="0" indent="-342900">
              <a:spcAft>
                <a:spcPts val="800"/>
              </a:spcAft>
              <a:buSzPts val="1000"/>
              <a:buFont typeface="Symbol" pitchFamily="2" charset="2"/>
              <a:buChar char=""/>
              <a:tabLst>
                <a:tab pos="457200" algn="l"/>
              </a:tabLst>
            </a:pPr>
            <a:r>
              <a:rPr lang="en-US" sz="2000" kern="0">
                <a:latin typeface="Times New Roman" panose="02020603050405020304" pitchFamily="18" charset="0"/>
                <a:ea typeface="Times New Roman" panose="02020603050405020304" pitchFamily="18" charset="0"/>
                <a:cs typeface="Times New Roman" panose="02020603050405020304" pitchFamily="18" charset="0"/>
              </a:rPr>
              <a:t>How to schedule an initial consultation with Eric Murphy</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Aft>
                <a:spcPts val="800"/>
              </a:spcAft>
              <a:buSzPts val="1000"/>
              <a:buFont typeface="Symbol" pitchFamily="2" charset="2"/>
              <a:buChar char=""/>
              <a:tabLst>
                <a:tab pos="457200" algn="l"/>
              </a:tabLst>
            </a:pPr>
            <a:r>
              <a:rPr lang="en-US" sz="2000" kern="0">
                <a:latin typeface="Times New Roman" panose="02020603050405020304" pitchFamily="18" charset="0"/>
                <a:ea typeface="Times New Roman" panose="02020603050405020304" pitchFamily="18" charset="0"/>
                <a:cs typeface="Times New Roman" panose="02020603050405020304" pitchFamily="18" charset="0"/>
              </a:rPr>
              <a:t>contact information and scheduling details for the Center for Excellence in Disabilities</a:t>
            </a:r>
            <a:endParaRPr lang="en-US" sz="2000" kern="1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311699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5 Things Bring Inner Peace and Tranquility | About Islam">
            <a:extLst>
              <a:ext uri="{FF2B5EF4-FFF2-40B4-BE49-F238E27FC236}">
                <a16:creationId xmlns:a16="http://schemas.microsoft.com/office/drawing/2014/main" id="{118D0ECF-E953-3E84-F1C0-0B4DA50A8674}"/>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l="7103" r="10647" b="-1"/>
          <a:stretch>
            <a:fillRect/>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0A5F81-F223-832D-5625-D77397E7EAE9}"/>
              </a:ext>
            </a:extLst>
          </p:cNvPr>
          <p:cNvSpPr>
            <a:spLocks noGrp="1"/>
          </p:cNvSpPr>
          <p:nvPr>
            <p:ph type="title"/>
          </p:nvPr>
        </p:nvSpPr>
        <p:spPr>
          <a:xfrm>
            <a:off x="714688" y="160729"/>
            <a:ext cx="5251316" cy="1627636"/>
          </a:xfrm>
        </p:spPr>
        <p:txBody>
          <a:bodyPr>
            <a:normAutofit/>
          </a:bodyPr>
          <a:lstStyle/>
          <a:p>
            <a:r>
              <a:rPr lang="en-US" dirty="0">
                <a:solidFill>
                  <a:srgbClr val="FFFFFF"/>
                </a:solidFill>
              </a:rPr>
              <a:t>Who am I</a:t>
            </a:r>
          </a:p>
        </p:txBody>
      </p:sp>
      <p:sp>
        <p:nvSpPr>
          <p:cNvPr id="3078" name="Content Placeholder 3077">
            <a:extLst>
              <a:ext uri="{FF2B5EF4-FFF2-40B4-BE49-F238E27FC236}">
                <a16:creationId xmlns:a16="http://schemas.microsoft.com/office/drawing/2014/main" id="{FF341051-FD6B-772B-AF80-06AB69679E3B}"/>
              </a:ext>
            </a:extLst>
          </p:cNvPr>
          <p:cNvSpPr>
            <a:spLocks noGrp="1"/>
          </p:cNvSpPr>
          <p:nvPr>
            <p:ph idx="1"/>
          </p:nvPr>
        </p:nvSpPr>
        <p:spPr>
          <a:xfrm>
            <a:off x="540356" y="1326901"/>
            <a:ext cx="4619621" cy="3957178"/>
          </a:xfrm>
        </p:spPr>
        <p:txBody>
          <a:bodyPr>
            <a:noAutofit/>
          </a:bodyPr>
          <a:lstStyle/>
          <a:p>
            <a:r>
              <a:rPr lang="en-US" sz="1600" b="1" dirty="0">
                <a:solidFill>
                  <a:srgbClr val="FFC000"/>
                </a:solidFill>
              </a:rPr>
              <a:t>Imagine you have a friend who is always feeling really sad or worried, and they don't know why. </a:t>
            </a:r>
          </a:p>
          <a:p>
            <a:r>
              <a:rPr lang="en-US" sz="1600" b="1" dirty="0">
                <a:solidFill>
                  <a:srgbClr val="FFC000"/>
                </a:solidFill>
              </a:rPr>
              <a:t>I am is a skilled kind of person who can sit down with your friend, listen carefully to them, and then help them figure out why they are feeling that way. I can then teach your friend some new ways to feel better and deal with the problems they are facing.</a:t>
            </a:r>
          </a:p>
          <a:p>
            <a:r>
              <a:rPr lang="en-US" sz="1600" b="1" dirty="0">
                <a:solidFill>
                  <a:srgbClr val="FFC000"/>
                </a:solidFill>
              </a:rPr>
              <a:t>Or let's say you're having a hard time making good choices, and you keep getting into trouble. I can work with you to understand why you're making those choices, and they can help you learn new ways of thinking and behaving that are healthier and better for you.</a:t>
            </a:r>
          </a:p>
          <a:p>
            <a:r>
              <a:rPr lang="en-US" sz="1600" b="1" dirty="0">
                <a:solidFill>
                  <a:srgbClr val="FFC000"/>
                </a:solidFill>
              </a:rPr>
              <a:t>The most important thing to remember is I am here be like a really good other who wants to help you. That will listen to you without judging you and will support you towards understanding yourself and your feelings better. I am here to help you feel happier and healthier in your life</a:t>
            </a:r>
            <a:r>
              <a:rPr lang="en-US" sz="1600" dirty="0"/>
              <a:t>.</a:t>
            </a:r>
          </a:p>
        </p:txBody>
      </p:sp>
      <p:pic>
        <p:nvPicPr>
          <p:cNvPr id="5" name="Content Placeholder 4" descr="A person sitting at a table&#10;&#10;AI-generated content may be incorrect.">
            <a:extLst>
              <a:ext uri="{FF2B5EF4-FFF2-40B4-BE49-F238E27FC236}">
                <a16:creationId xmlns:a16="http://schemas.microsoft.com/office/drawing/2014/main" id="{652BADF0-7AA6-5E76-1E5F-778E74665812}"/>
              </a:ext>
            </a:extLst>
          </p:cNvPr>
          <p:cNvPicPr>
            <a:picLocks noChangeAspect="1"/>
          </p:cNvPicPr>
          <p:nvPr/>
        </p:nvPicPr>
        <p:blipFill>
          <a:blip r:embed="rId4"/>
          <a:srcRect b="13740"/>
          <a:stretch>
            <a:fillRect/>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8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FD57-127E-7622-CA9C-2EBBF89B6887}"/>
              </a:ext>
            </a:extLst>
          </p:cNvPr>
          <p:cNvSpPr>
            <a:spLocks noGrp="1"/>
          </p:cNvSpPr>
          <p:nvPr>
            <p:ph type="title"/>
          </p:nvPr>
        </p:nvSpPr>
        <p:spPr>
          <a:xfrm>
            <a:off x="965200" y="965200"/>
            <a:ext cx="10261600" cy="3564869"/>
          </a:xfrm>
          <a:noFill/>
          <a:ln>
            <a:solidFill>
              <a:srgbClr val="FFC000"/>
            </a:solidFill>
          </a:ln>
        </p:spPr>
        <p:txBody>
          <a:bodyPr vert="horz" lIns="91440" tIns="45720" rIns="91440" bIns="45720" rtlCol="0" anchor="b">
            <a:normAutofit/>
          </a:bodyPr>
          <a:lstStyle/>
          <a:p>
            <a:pPr algn="ctr"/>
            <a:r>
              <a:rPr lang="en-US" sz="11500" b="1" dirty="0">
                <a:ln w="22225">
                  <a:solidFill>
                    <a:srgbClr val="002060"/>
                  </a:solidFill>
                  <a:miter lim="800000"/>
                </a:ln>
                <a:solidFill>
                  <a:srgbClr val="FFC000"/>
                </a:solidFill>
              </a:rPr>
              <a:t>Using Adlerian Theory</a:t>
            </a:r>
            <a:endParaRPr lang="en-US" sz="11500" dirty="0">
              <a:ln w="22225">
                <a:solidFill>
                  <a:srgbClr val="002060"/>
                </a:solidFill>
                <a:miter lim="800000"/>
              </a:ln>
              <a:solidFill>
                <a:srgbClr val="FFC000"/>
              </a:solidFill>
            </a:endParaRPr>
          </a:p>
        </p:txBody>
      </p:sp>
      <p:sp>
        <p:nvSpPr>
          <p:cNvPr id="5" name="TextBox 4">
            <a:extLst>
              <a:ext uri="{FF2B5EF4-FFF2-40B4-BE49-F238E27FC236}">
                <a16:creationId xmlns:a16="http://schemas.microsoft.com/office/drawing/2014/main" id="{CB176F1A-8243-D704-917D-4DE6825891A7}"/>
              </a:ext>
            </a:extLst>
          </p:cNvPr>
          <p:cNvSpPr txBox="1"/>
          <p:nvPr/>
        </p:nvSpPr>
        <p:spPr>
          <a:xfrm>
            <a:off x="965200" y="4826002"/>
            <a:ext cx="10261600" cy="1202995"/>
          </a:xfrm>
          <a:prstGeom prst="rect">
            <a:avLst/>
          </a:prstGeom>
          <a:effectLst>
            <a:outerShdw blurRad="50800" dist="50800" dir="5400000" algn="ctr" rotWithShape="0">
              <a:srgbClr val="FFC000"/>
            </a:outerShdw>
          </a:effectLst>
        </p:spPr>
        <p:txBody>
          <a:bodyPr vert="horz" lIns="91440" tIns="45720" rIns="91440" bIns="45720" rtlCol="0">
            <a:normAutofit/>
          </a:bodyPr>
          <a:lstStyle/>
          <a:p>
            <a:pPr algn="ctr">
              <a:lnSpc>
                <a:spcPct val="90000"/>
              </a:lnSpc>
              <a:spcBef>
                <a:spcPts val="1000"/>
              </a:spcBef>
            </a:pPr>
            <a:r>
              <a:rPr lang="en-US" sz="3200" dirty="0"/>
              <a:t>Defining the theory base</a:t>
            </a:r>
          </a:p>
        </p:txBody>
      </p:sp>
    </p:spTree>
    <p:extLst>
      <p:ext uri="{BB962C8B-B14F-4D97-AF65-F5344CB8AC3E}">
        <p14:creationId xmlns:p14="http://schemas.microsoft.com/office/powerpoint/2010/main" val="11849779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meopathy in a Nutshell | Mary Aspinwall, Registered Homeopath">
            <a:extLst>
              <a:ext uri="{FF2B5EF4-FFF2-40B4-BE49-F238E27FC236}">
                <a16:creationId xmlns:a16="http://schemas.microsoft.com/office/drawing/2014/main" id="{75CA26EA-C380-EA5E-DA02-A55325C749A1}"/>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t="9873" b="5222"/>
          <a:stretch>
            <a:fillRect/>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53F21B-09AB-7550-D9E0-7DF1952273C0}"/>
              </a:ext>
            </a:extLst>
          </p:cNvPr>
          <p:cNvSpPr>
            <a:spLocks noGrp="1"/>
          </p:cNvSpPr>
          <p:nvPr>
            <p:ph type="title"/>
          </p:nvPr>
        </p:nvSpPr>
        <p:spPr>
          <a:xfrm>
            <a:off x="841249" y="941832"/>
            <a:ext cx="10506456" cy="2057400"/>
          </a:xfrm>
        </p:spPr>
        <p:txBody>
          <a:bodyPr anchor="b">
            <a:normAutofit/>
          </a:bodyPr>
          <a:lstStyle/>
          <a:p>
            <a:r>
              <a:rPr lang="en-US" sz="5000">
                <a:solidFill>
                  <a:schemeClr val="bg1"/>
                </a:solidFill>
              </a:rPr>
              <a:t>In a nut shell</a:t>
            </a:r>
          </a:p>
        </p:txBody>
      </p:sp>
      <p:sp>
        <p:nvSpPr>
          <p:cNvPr id="1033" name="Rectangle 10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E77176-AB08-216C-CB9D-1A1862734046}"/>
              </a:ext>
            </a:extLst>
          </p:cNvPr>
          <p:cNvSpPr>
            <a:spLocks noGrp="1"/>
          </p:cNvSpPr>
          <p:nvPr>
            <p:ph idx="1"/>
          </p:nvPr>
        </p:nvSpPr>
        <p:spPr>
          <a:xfrm>
            <a:off x="841248" y="3502152"/>
            <a:ext cx="10506456" cy="2670048"/>
          </a:xfrm>
        </p:spPr>
        <p:txBody>
          <a:bodyPr>
            <a:normAutofit/>
          </a:bodyPr>
          <a:lstStyle/>
          <a:p>
            <a:r>
              <a:rPr lang="en-US" sz="2000" b="1">
                <a:solidFill>
                  <a:schemeClr val="bg1"/>
                </a:solidFill>
              </a:rPr>
              <a:t>Adlerian theory</a:t>
            </a:r>
            <a:r>
              <a:rPr lang="en-US" sz="2000">
                <a:solidFill>
                  <a:schemeClr val="bg1"/>
                </a:solidFill>
              </a:rPr>
              <a:t> is a way of understanding family life that focuses on belonging, encouragement, and cooperation. It teaches that every person—child or adult—wants to feel valued and included, and that behavior is often a response to feeling either encouraged or discouraged. For families living with disability, Adlerian thinking helps shift the focus away from fixing or comparing and toward building dignity, connection, and shared responsibility. It reminds parents that a child is not their disability, that everyone contributes in their own way, and that mental well-being grows when families face challenges together with respect, compassion, and a strong sense of belonging</a:t>
            </a:r>
          </a:p>
        </p:txBody>
      </p:sp>
    </p:spTree>
    <p:extLst>
      <p:ext uri="{BB962C8B-B14F-4D97-AF65-F5344CB8AC3E}">
        <p14:creationId xmlns:p14="http://schemas.microsoft.com/office/powerpoint/2010/main" val="164182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3 Ways to Check Your Biases And Include More Diversity in The Workplace ...">
            <a:extLst>
              <a:ext uri="{FF2B5EF4-FFF2-40B4-BE49-F238E27FC236}">
                <a16:creationId xmlns:a16="http://schemas.microsoft.com/office/drawing/2014/main" id="{6CFAE728-5D13-EDF5-1385-959D12612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22" r="19611"/>
          <a:stretch>
            <a:fill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57" name="Rectangle 205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944E52-CAE9-87C1-26D2-C177C039C4C8}"/>
              </a:ext>
            </a:extLst>
          </p:cNvPr>
          <p:cNvSpPr>
            <a:spLocks noGrp="1"/>
          </p:cNvSpPr>
          <p:nvPr>
            <p:ph type="title"/>
          </p:nvPr>
        </p:nvSpPr>
        <p:spPr>
          <a:xfrm>
            <a:off x="6115317" y="405685"/>
            <a:ext cx="5464968" cy="1559301"/>
          </a:xfrm>
        </p:spPr>
        <p:txBody>
          <a:bodyPr>
            <a:normAutofit/>
          </a:bodyPr>
          <a:lstStyle/>
          <a:p>
            <a:r>
              <a:rPr lang="en-US" sz="3400" b="1"/>
              <a:t>A Family Is a Community, Not a Performance</a:t>
            </a:r>
            <a:br>
              <a:rPr lang="en-US" sz="3400" b="1"/>
            </a:br>
            <a:endParaRPr lang="en-US" sz="3400"/>
          </a:p>
        </p:txBody>
      </p:sp>
      <p:sp>
        <p:nvSpPr>
          <p:cNvPr id="3" name="Content Placeholder 2">
            <a:extLst>
              <a:ext uri="{FF2B5EF4-FFF2-40B4-BE49-F238E27FC236}">
                <a16:creationId xmlns:a16="http://schemas.microsoft.com/office/drawing/2014/main" id="{9E9F5FFE-933C-0E1C-EA8F-DC435A06C55B}"/>
              </a:ext>
            </a:extLst>
          </p:cNvPr>
          <p:cNvSpPr>
            <a:spLocks noGrp="1"/>
          </p:cNvSpPr>
          <p:nvPr>
            <p:ph idx="1"/>
          </p:nvPr>
        </p:nvSpPr>
        <p:spPr>
          <a:xfrm>
            <a:off x="6115317" y="2743200"/>
            <a:ext cx="5247340" cy="3496878"/>
          </a:xfrm>
        </p:spPr>
        <p:txBody>
          <a:bodyPr anchor="ctr">
            <a:normAutofit/>
          </a:bodyPr>
          <a:lstStyle/>
          <a:p>
            <a:pPr marL="0" indent="0">
              <a:buNone/>
            </a:pPr>
            <a:br>
              <a:rPr lang="en-US" sz="1600" dirty="0"/>
            </a:br>
            <a:r>
              <a:rPr lang="en-US" sz="1600" dirty="0"/>
              <a:t>A family is not meant to be efficient, perfect, or impressive—it is meant to be </a:t>
            </a:r>
            <a:r>
              <a:rPr lang="en-US" sz="1600" b="1" dirty="0"/>
              <a:t>cooperative</a:t>
            </a:r>
            <a:r>
              <a:rPr lang="en-US" sz="1600" dirty="0"/>
              <a:t>.</a:t>
            </a:r>
          </a:p>
          <a:p>
            <a:r>
              <a:rPr lang="en-US" sz="1600" dirty="0"/>
              <a:t>For families with disabilities, harmony grows when:</a:t>
            </a:r>
          </a:p>
          <a:p>
            <a:r>
              <a:rPr lang="en-US" sz="1600" dirty="0"/>
              <a:t>Everyone belongs </a:t>
            </a:r>
            <a:r>
              <a:rPr lang="en-US" sz="1600" b="1" dirty="0"/>
              <a:t>as they are</a:t>
            </a:r>
            <a:r>
              <a:rPr lang="en-US" sz="1600" dirty="0"/>
              <a:t>, not as they “should be”</a:t>
            </a:r>
          </a:p>
          <a:p>
            <a:r>
              <a:rPr lang="en-US" sz="1600" dirty="0"/>
              <a:t>Success is measured by </a:t>
            </a:r>
            <a:r>
              <a:rPr lang="en-US" sz="1600" b="1" dirty="0"/>
              <a:t>connection</a:t>
            </a:r>
            <a:r>
              <a:rPr lang="en-US" sz="1600" dirty="0"/>
              <a:t>, not productivity</a:t>
            </a:r>
          </a:p>
          <a:p>
            <a:r>
              <a:rPr lang="en-US" sz="1600" dirty="0"/>
              <a:t>The home is a place where no one must constantly prove their worth</a:t>
            </a:r>
          </a:p>
          <a:p>
            <a:r>
              <a:rPr lang="en-US" sz="1600" b="1" i="1" dirty="0"/>
              <a:t>“Does our home feel like a place of belonging, or a place of pressure?”</a:t>
            </a:r>
            <a:endParaRPr lang="en-US" sz="1600" b="1" dirty="0"/>
          </a:p>
          <a:p>
            <a:endParaRPr lang="en-US" sz="1600" dirty="0"/>
          </a:p>
        </p:txBody>
      </p:sp>
    </p:spTree>
    <p:extLst>
      <p:ext uri="{BB962C8B-B14F-4D97-AF65-F5344CB8AC3E}">
        <p14:creationId xmlns:p14="http://schemas.microsoft.com/office/powerpoint/2010/main" val="131130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0" name="Rectangle 308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upporting Children's Wellbeing during Parental Separation">
            <a:extLst>
              <a:ext uri="{FF2B5EF4-FFF2-40B4-BE49-F238E27FC236}">
                <a16:creationId xmlns:a16="http://schemas.microsoft.com/office/drawing/2014/main" id="{6BEF1BC3-1C72-A964-C34C-47EFE68A673A}"/>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b="1573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A5AFE2-3E6A-6BE2-A711-17921167BFD0}"/>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Separate the Child from the Difficulty</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2AFC16BD-C541-BF78-398E-9F13A3D8C2A5}"/>
              </a:ext>
            </a:extLst>
          </p:cNvPr>
          <p:cNvSpPr>
            <a:spLocks noGrp="1"/>
          </p:cNvSpPr>
          <p:nvPr>
            <p:ph idx="1"/>
          </p:nvPr>
        </p:nvSpPr>
        <p:spPr>
          <a:xfrm>
            <a:off x="838200" y="1825625"/>
            <a:ext cx="10515600" cy="4351338"/>
          </a:xfrm>
        </p:spPr>
        <p:txBody>
          <a:bodyPr>
            <a:normAutofit/>
          </a:bodyPr>
          <a:lstStyle/>
          <a:p>
            <a:r>
              <a:rPr lang="en-US" sz="2200" b="1" i="1" dirty="0">
                <a:solidFill>
                  <a:srgbClr val="FFFFFF"/>
                </a:solidFill>
              </a:rPr>
              <a:t>“The child is never the problem—discouragement is.”</a:t>
            </a:r>
            <a:endParaRPr lang="en-US" sz="2200" b="1" dirty="0">
              <a:solidFill>
                <a:srgbClr val="FFFFFF"/>
              </a:solidFill>
            </a:endParaRPr>
          </a:p>
          <a:p>
            <a:r>
              <a:rPr lang="en-US" sz="2200" dirty="0">
                <a:solidFill>
                  <a:srgbClr val="FFFFFF"/>
                </a:solidFill>
              </a:rPr>
              <a:t>Disability can invite:</a:t>
            </a:r>
          </a:p>
          <a:p>
            <a:r>
              <a:rPr lang="en-US" sz="2200" dirty="0">
                <a:solidFill>
                  <a:srgbClr val="FFFFFF"/>
                </a:solidFill>
              </a:rPr>
              <a:t>Overprotection</a:t>
            </a:r>
          </a:p>
          <a:p>
            <a:r>
              <a:rPr lang="en-US" sz="2200" dirty="0">
                <a:solidFill>
                  <a:srgbClr val="FFFFFF"/>
                </a:solidFill>
              </a:rPr>
              <a:t>Frustration</a:t>
            </a:r>
          </a:p>
          <a:p>
            <a:r>
              <a:rPr lang="en-US" sz="2200" dirty="0">
                <a:solidFill>
                  <a:srgbClr val="FFFFFF"/>
                </a:solidFill>
              </a:rPr>
              <a:t>Quiet resentment (often unspoken)</a:t>
            </a:r>
          </a:p>
          <a:p>
            <a:r>
              <a:rPr lang="en-US" sz="2200" dirty="0">
                <a:solidFill>
                  <a:srgbClr val="FFFFFF"/>
                </a:solidFill>
              </a:rPr>
              <a:t>Encourage parents to:</a:t>
            </a:r>
          </a:p>
          <a:p>
            <a:r>
              <a:rPr lang="en-US" sz="2200" dirty="0">
                <a:solidFill>
                  <a:srgbClr val="FFFFFF"/>
                </a:solidFill>
              </a:rPr>
              <a:t>Name the challenge without defining the child by it</a:t>
            </a:r>
          </a:p>
          <a:p>
            <a:r>
              <a:rPr lang="en-US" sz="2200" dirty="0">
                <a:solidFill>
                  <a:srgbClr val="FFFFFF"/>
                </a:solidFill>
              </a:rPr>
              <a:t>Speak about difficulties as </a:t>
            </a:r>
            <a:r>
              <a:rPr lang="en-US" sz="2200" b="1" dirty="0">
                <a:solidFill>
                  <a:srgbClr val="FFFFFF"/>
                </a:solidFill>
              </a:rPr>
              <a:t>shared life tasks</a:t>
            </a:r>
            <a:r>
              <a:rPr lang="en-US" sz="2200" dirty="0">
                <a:solidFill>
                  <a:srgbClr val="FFFFFF"/>
                </a:solidFill>
              </a:rPr>
              <a:t>, not personal failures</a:t>
            </a:r>
          </a:p>
          <a:p>
            <a:r>
              <a:rPr lang="en-US" sz="2200" dirty="0">
                <a:solidFill>
                  <a:srgbClr val="FFFFFF"/>
                </a:solidFill>
              </a:rPr>
              <a:t>Model compassion toward the situation, not irritation toward the child</a:t>
            </a:r>
          </a:p>
          <a:p>
            <a:r>
              <a:rPr lang="en-US" sz="2200" dirty="0">
                <a:solidFill>
                  <a:srgbClr val="FFFFFF"/>
                </a:solidFill>
              </a:rPr>
              <a:t>This protects everyone’s emotional well-being.</a:t>
            </a:r>
          </a:p>
          <a:p>
            <a:endParaRPr lang="en-US" sz="2200" dirty="0">
              <a:solidFill>
                <a:srgbClr val="FFFFFF"/>
              </a:solidFill>
            </a:endParaRPr>
          </a:p>
        </p:txBody>
      </p:sp>
    </p:spTree>
    <p:extLst>
      <p:ext uri="{BB962C8B-B14F-4D97-AF65-F5344CB8AC3E}">
        <p14:creationId xmlns:p14="http://schemas.microsoft.com/office/powerpoint/2010/main" val="21430456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Is The Outcome Our Responsibility? – Red Green Behavior Therapy">
            <a:extLst>
              <a:ext uri="{FF2B5EF4-FFF2-40B4-BE49-F238E27FC236}">
                <a16:creationId xmlns:a16="http://schemas.microsoft.com/office/drawing/2014/main" id="{740DDEA8-E91C-C8BC-E0B0-446EEDF9B8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9342" y="4200127"/>
            <a:ext cx="3239412" cy="2502445"/>
          </a:xfrm>
          <a:prstGeom prst="rect">
            <a:avLst/>
          </a:pr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4106" name="Rectangle 4105">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9" name="Rectangle 4108">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A59F4-9D6D-D396-8917-A08F4E1A29F1}"/>
              </a:ext>
            </a:extLst>
          </p:cNvPr>
          <p:cNvSpPr>
            <a:spLocks noGrp="1"/>
          </p:cNvSpPr>
          <p:nvPr>
            <p:ph type="title"/>
          </p:nvPr>
        </p:nvSpPr>
        <p:spPr>
          <a:xfrm>
            <a:off x="534151" y="510773"/>
            <a:ext cx="3893732" cy="3689354"/>
          </a:xfrm>
        </p:spPr>
        <p:txBody>
          <a:bodyPr>
            <a:normAutofit/>
          </a:bodyPr>
          <a:lstStyle/>
          <a:p>
            <a:pPr algn="ctr"/>
            <a:r>
              <a:rPr lang="en-US" b="1" dirty="0">
                <a:solidFill>
                  <a:schemeClr val="bg1"/>
                </a:solidFill>
              </a:rPr>
              <a:t>Encourage Effort, Not Outcomes</a:t>
            </a:r>
            <a:br>
              <a:rPr lang="en-US" b="1" dirty="0">
                <a:solidFill>
                  <a:schemeClr val="bg1"/>
                </a:solidFill>
              </a:rPr>
            </a:br>
            <a:endParaRPr lang="en-US" dirty="0">
              <a:solidFill>
                <a:schemeClr val="bg1"/>
              </a:solidFill>
            </a:endParaRPr>
          </a:p>
        </p:txBody>
      </p:sp>
      <p:grpSp>
        <p:nvGrpSpPr>
          <p:cNvPr id="4111"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4112" name="Freeform: Shape 4111">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114" name="Freeform: Shape 4113">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4115" name="Freeform: Shape 4114">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4126"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4127" name="Freeform: Shape 4126">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128" name="Freeform: Shape 4127">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129" name="Freeform: Shape 4128">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4130" name="Freeform: Shape 4129">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131" name="Freeform: Shape 4130">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132" name="Freeform: Shape 4131">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133" name="Freeform: Shape 4132">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34" name="Freeform: Shape 4133">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135" name="Freeform: Shape 4134">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36" name="Freeform: Shape 4135">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137" name="Freeform: Shape 4136">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138" name="Freeform: Shape 4137">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139" name="Freeform: Shape 4138">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76627AF-D584-9721-67D4-5F3F59E84115}"/>
              </a:ext>
            </a:extLst>
          </p:cNvPr>
          <p:cNvSpPr>
            <a:spLocks noGrp="1"/>
          </p:cNvSpPr>
          <p:nvPr>
            <p:ph idx="1"/>
          </p:nvPr>
        </p:nvSpPr>
        <p:spPr>
          <a:xfrm>
            <a:off x="6477270" y="685805"/>
            <a:ext cx="4974771" cy="5534019"/>
          </a:xfrm>
        </p:spPr>
        <p:txBody>
          <a:bodyPr>
            <a:normAutofit/>
          </a:bodyPr>
          <a:lstStyle/>
          <a:p>
            <a:r>
              <a:rPr lang="en-US" sz="2200">
                <a:solidFill>
                  <a:schemeClr val="bg1"/>
                </a:solidFill>
              </a:rPr>
              <a:t>Adler warned against praise that compares or ranks.</a:t>
            </a:r>
          </a:p>
          <a:p>
            <a:r>
              <a:rPr lang="en-US" sz="2200">
                <a:solidFill>
                  <a:schemeClr val="bg1"/>
                </a:solidFill>
              </a:rPr>
              <a:t>In families with disabilities:</a:t>
            </a:r>
          </a:p>
          <a:p>
            <a:r>
              <a:rPr lang="en-US" sz="2200">
                <a:solidFill>
                  <a:schemeClr val="bg1"/>
                </a:solidFill>
              </a:rPr>
              <a:t>Progress may be uneven</a:t>
            </a:r>
          </a:p>
          <a:p>
            <a:r>
              <a:rPr lang="en-US" sz="2200">
                <a:solidFill>
                  <a:schemeClr val="bg1"/>
                </a:solidFill>
              </a:rPr>
              <a:t>Milestones may look different</a:t>
            </a:r>
          </a:p>
          <a:p>
            <a:r>
              <a:rPr lang="en-US" sz="2200">
                <a:solidFill>
                  <a:schemeClr val="bg1"/>
                </a:solidFill>
              </a:rPr>
              <a:t>Comparison silently destroys courage</a:t>
            </a:r>
          </a:p>
          <a:p>
            <a:r>
              <a:rPr lang="en-US" sz="2200">
                <a:solidFill>
                  <a:schemeClr val="bg1"/>
                </a:solidFill>
              </a:rPr>
              <a:t>Encouragement sounds like:</a:t>
            </a:r>
          </a:p>
          <a:p>
            <a:r>
              <a:rPr lang="en-US" sz="2200">
                <a:solidFill>
                  <a:schemeClr val="bg1"/>
                </a:solidFill>
              </a:rPr>
              <a:t>“I see how hard you tried”</a:t>
            </a:r>
          </a:p>
          <a:p>
            <a:r>
              <a:rPr lang="en-US" sz="2200">
                <a:solidFill>
                  <a:schemeClr val="bg1"/>
                </a:solidFill>
              </a:rPr>
              <a:t>“You stayed with it, even when it was frustrating”</a:t>
            </a:r>
          </a:p>
          <a:p>
            <a:r>
              <a:rPr lang="en-US" sz="2200">
                <a:solidFill>
                  <a:schemeClr val="bg1"/>
                </a:solidFill>
              </a:rPr>
              <a:t>“You belong here, even on hard days”</a:t>
            </a:r>
          </a:p>
          <a:p>
            <a:r>
              <a:rPr lang="en-US" sz="2200">
                <a:solidFill>
                  <a:schemeClr val="bg1"/>
                </a:solidFill>
              </a:rPr>
              <a:t>Encouragement builds </a:t>
            </a:r>
            <a:r>
              <a:rPr lang="en-US" sz="2200" b="1">
                <a:solidFill>
                  <a:schemeClr val="bg1"/>
                </a:solidFill>
              </a:rPr>
              <a:t>mental resilience</a:t>
            </a:r>
            <a:r>
              <a:rPr lang="en-US" sz="2200">
                <a:solidFill>
                  <a:schemeClr val="bg1"/>
                </a:solidFill>
              </a:rPr>
              <a:t> for the whole family.</a:t>
            </a:r>
          </a:p>
          <a:p>
            <a:endParaRPr lang="en-US" sz="2200">
              <a:solidFill>
                <a:schemeClr val="bg1"/>
              </a:solidFill>
            </a:endParaRPr>
          </a:p>
        </p:txBody>
      </p:sp>
    </p:spTree>
    <p:extLst>
      <p:ext uri="{BB962C8B-B14F-4D97-AF65-F5344CB8AC3E}">
        <p14:creationId xmlns:p14="http://schemas.microsoft.com/office/powerpoint/2010/main" val="206062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eething remedies for sore gums (that really work!)">
            <a:extLst>
              <a:ext uri="{FF2B5EF4-FFF2-40B4-BE49-F238E27FC236}">
                <a16:creationId xmlns:a16="http://schemas.microsoft.com/office/drawing/2014/main" id="{944EB0FC-EC1C-BF5B-3F4D-F5746ACF4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44" r="7145"/>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42" name="Rectangle 514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C393E9-0EC2-DDF6-D227-95413E0497F6}"/>
              </a:ext>
            </a:extLst>
          </p:cNvPr>
          <p:cNvSpPr>
            <a:spLocks noGrp="1"/>
          </p:cNvSpPr>
          <p:nvPr>
            <p:ph type="title"/>
          </p:nvPr>
        </p:nvSpPr>
        <p:spPr>
          <a:xfrm>
            <a:off x="7531610" y="365125"/>
            <a:ext cx="3822189" cy="1899912"/>
          </a:xfrm>
        </p:spPr>
        <p:txBody>
          <a:bodyPr>
            <a:normAutofit/>
          </a:bodyPr>
          <a:lstStyle/>
          <a:p>
            <a:r>
              <a:rPr lang="en-US" sz="3100" b="1"/>
              <a:t>Parents Must Care for Their Own Sense of Worth</a:t>
            </a:r>
            <a:br>
              <a:rPr lang="en-US" sz="3100" b="1"/>
            </a:br>
            <a:endParaRPr lang="en-US" sz="3100"/>
          </a:p>
        </p:txBody>
      </p:sp>
      <p:sp>
        <p:nvSpPr>
          <p:cNvPr id="3" name="Content Placeholder 2">
            <a:extLst>
              <a:ext uri="{FF2B5EF4-FFF2-40B4-BE49-F238E27FC236}">
                <a16:creationId xmlns:a16="http://schemas.microsoft.com/office/drawing/2014/main" id="{59B4F378-109D-F919-E255-0AC40AC18B2B}"/>
              </a:ext>
            </a:extLst>
          </p:cNvPr>
          <p:cNvSpPr>
            <a:spLocks noGrp="1"/>
          </p:cNvSpPr>
          <p:nvPr>
            <p:ph idx="1"/>
          </p:nvPr>
        </p:nvSpPr>
        <p:spPr>
          <a:xfrm>
            <a:off x="7569317" y="1854200"/>
            <a:ext cx="4203699" cy="4398963"/>
          </a:xfrm>
        </p:spPr>
        <p:txBody>
          <a:bodyPr>
            <a:normAutofit/>
          </a:bodyPr>
          <a:lstStyle/>
          <a:p>
            <a:r>
              <a:rPr lang="en-US" sz="1600" dirty="0"/>
              <a:t>parents unconsciously teach children how to feel about life.</a:t>
            </a:r>
          </a:p>
          <a:p>
            <a:r>
              <a:rPr lang="en-US" sz="1600" dirty="0"/>
              <a:t>Parents often carry:</a:t>
            </a:r>
          </a:p>
          <a:p>
            <a:r>
              <a:rPr lang="en-US" sz="1600" dirty="0"/>
              <a:t>Guilt (“Am I doing enough?”)</a:t>
            </a:r>
          </a:p>
          <a:p>
            <a:r>
              <a:rPr lang="en-US" sz="1600" dirty="0"/>
              <a:t>Shame (“Others seem to manage better”)</a:t>
            </a:r>
          </a:p>
          <a:p>
            <a:r>
              <a:rPr lang="en-US" sz="1600" dirty="0"/>
              <a:t>Exhaustion disguised as strength</a:t>
            </a:r>
          </a:p>
          <a:p>
            <a:r>
              <a:rPr lang="en-US" sz="1600" dirty="0"/>
              <a:t>Invite parents to reflect:</a:t>
            </a:r>
          </a:p>
          <a:p>
            <a:r>
              <a:rPr lang="en-US" sz="1600" i="1" dirty="0"/>
              <a:t>“Where do I feel discouraged?”</a:t>
            </a:r>
            <a:endParaRPr lang="en-US" sz="1600" dirty="0"/>
          </a:p>
          <a:p>
            <a:r>
              <a:rPr lang="en-US" sz="1600" i="1" dirty="0"/>
              <a:t>“Do I allow myself to be imperfect?”</a:t>
            </a:r>
            <a:endParaRPr lang="en-US" sz="1600" dirty="0"/>
          </a:p>
          <a:p>
            <a:r>
              <a:rPr lang="en-US" sz="1600" dirty="0"/>
              <a:t>A parent who practices </a:t>
            </a:r>
            <a:r>
              <a:rPr lang="en-US" sz="1600" b="1" dirty="0"/>
              <a:t>self-acceptance</a:t>
            </a:r>
            <a:r>
              <a:rPr lang="en-US" sz="1600" dirty="0"/>
              <a:t> teaches the family emotional safety.</a:t>
            </a:r>
          </a:p>
          <a:p>
            <a:endParaRPr lang="en-US" sz="1400" dirty="0"/>
          </a:p>
        </p:txBody>
      </p:sp>
    </p:spTree>
    <p:extLst>
      <p:ext uri="{BB962C8B-B14F-4D97-AF65-F5344CB8AC3E}">
        <p14:creationId xmlns:p14="http://schemas.microsoft.com/office/powerpoint/2010/main" val="142932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18"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09" name="Picture 65" descr="The Global Cooperation Barometer 2024 | World Economic Forum">
            <a:extLst>
              <a:ext uri="{FF2B5EF4-FFF2-40B4-BE49-F238E27FC236}">
                <a16:creationId xmlns:a16="http://schemas.microsoft.com/office/drawing/2014/main" id="{2C96DAD0-D3A6-A42C-0F01-D410A7923261}"/>
              </a:ext>
            </a:extLst>
          </p:cNvPr>
          <p:cNvPicPr>
            <a:picLocks noChangeAspect="1" noChangeArrowheads="1"/>
          </p:cNvPicPr>
          <p:nvPr/>
        </p:nvPicPr>
        <p:blipFill>
          <a:blip r:embed="rId2">
            <a:alphaModFix amt="55000"/>
            <a:extLst>
              <a:ext uri="{28A0092B-C50C-407E-A947-70E740481C1C}">
                <a14:useLocalDpi xmlns:a14="http://schemas.microsoft.com/office/drawing/2010/main" val="0"/>
              </a:ext>
            </a:extLst>
          </a:blip>
          <a:srcRect t="7787"/>
          <a:stretch>
            <a:fillRect/>
          </a:stretch>
        </p:blipFill>
        <p:spPr bwMode="auto">
          <a:xfrm>
            <a:off x="20" y="-910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E8E932-6721-09C7-5DE5-62E03D54CBF7}"/>
              </a:ext>
            </a:extLst>
          </p:cNvPr>
          <p:cNvSpPr>
            <a:spLocks noGrp="1"/>
          </p:cNvSpPr>
          <p:nvPr>
            <p:ph type="title"/>
          </p:nvPr>
        </p:nvSpPr>
        <p:spPr>
          <a:xfrm>
            <a:off x="686834" y="591344"/>
            <a:ext cx="3200400" cy="5585619"/>
          </a:xfrm>
        </p:spPr>
        <p:txBody>
          <a:bodyPr>
            <a:normAutofit/>
          </a:bodyPr>
          <a:lstStyle/>
          <a:p>
            <a:r>
              <a:rPr lang="en-US" b="1">
                <a:solidFill>
                  <a:srgbClr val="FFFFFF"/>
                </a:solidFill>
              </a:rPr>
              <a:t>Shift from Control to Cooperation</a:t>
            </a:r>
            <a:br>
              <a:rPr lang="en-US" b="1">
                <a:solidFill>
                  <a:srgbClr val="FFFFFF"/>
                </a:solidFill>
              </a:rPr>
            </a:br>
            <a:endParaRPr lang="en-US">
              <a:solidFill>
                <a:srgbClr val="FFFFFF"/>
              </a:solidFill>
            </a:endParaRPr>
          </a:p>
        </p:txBody>
      </p:sp>
      <p:sp>
        <p:nvSpPr>
          <p:cNvPr id="6219" name="Arc 62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F614EF-44BB-69C6-D839-A3667B2D1470}"/>
              </a:ext>
            </a:extLst>
          </p:cNvPr>
          <p:cNvSpPr>
            <a:spLocks noGrp="1"/>
          </p:cNvSpPr>
          <p:nvPr>
            <p:ph idx="1"/>
          </p:nvPr>
        </p:nvSpPr>
        <p:spPr>
          <a:xfrm>
            <a:off x="4447308" y="591344"/>
            <a:ext cx="6906491" cy="5585619"/>
          </a:xfrm>
        </p:spPr>
        <p:txBody>
          <a:bodyPr anchor="ctr">
            <a:normAutofit/>
          </a:bodyPr>
          <a:lstStyle/>
          <a:p>
            <a:r>
              <a:rPr lang="en-US" sz="2600">
                <a:solidFill>
                  <a:srgbClr val="FFFFFF"/>
                </a:solidFill>
              </a:rPr>
              <a:t>Adler believed control damages relationships—even when well-intended.</a:t>
            </a:r>
          </a:p>
          <a:p>
            <a:r>
              <a:rPr lang="en-US" sz="2600">
                <a:solidFill>
                  <a:srgbClr val="FFFFFF"/>
                </a:solidFill>
              </a:rPr>
              <a:t>Disability often tempts parents to:</a:t>
            </a:r>
          </a:p>
          <a:p>
            <a:r>
              <a:rPr lang="en-US" sz="2600">
                <a:solidFill>
                  <a:srgbClr val="FFFFFF"/>
                </a:solidFill>
              </a:rPr>
              <a:t>Over-manage</a:t>
            </a:r>
          </a:p>
          <a:p>
            <a:r>
              <a:rPr lang="en-US" sz="2600">
                <a:solidFill>
                  <a:srgbClr val="FFFFFF"/>
                </a:solidFill>
              </a:rPr>
              <a:t>Decide everything “for safety”</a:t>
            </a:r>
          </a:p>
          <a:p>
            <a:r>
              <a:rPr lang="en-US" sz="2600">
                <a:solidFill>
                  <a:srgbClr val="FFFFFF"/>
                </a:solidFill>
              </a:rPr>
              <a:t>Speak </a:t>
            </a:r>
            <a:r>
              <a:rPr lang="en-US" sz="2600" i="1">
                <a:solidFill>
                  <a:srgbClr val="FFFFFF"/>
                </a:solidFill>
              </a:rPr>
              <a:t>about</a:t>
            </a:r>
            <a:r>
              <a:rPr lang="en-US" sz="2600">
                <a:solidFill>
                  <a:srgbClr val="FFFFFF"/>
                </a:solidFill>
              </a:rPr>
              <a:t> children instead of </a:t>
            </a:r>
            <a:r>
              <a:rPr lang="en-US" sz="2600" i="1">
                <a:solidFill>
                  <a:srgbClr val="FFFFFF"/>
                </a:solidFill>
              </a:rPr>
              <a:t>with</a:t>
            </a:r>
            <a:r>
              <a:rPr lang="en-US" sz="2600">
                <a:solidFill>
                  <a:srgbClr val="FFFFFF"/>
                </a:solidFill>
              </a:rPr>
              <a:t> them</a:t>
            </a:r>
          </a:p>
          <a:p>
            <a:r>
              <a:rPr lang="en-US" sz="2600">
                <a:solidFill>
                  <a:srgbClr val="FFFFFF"/>
                </a:solidFill>
              </a:rPr>
              <a:t>Harmony grows when families:</a:t>
            </a:r>
          </a:p>
          <a:p>
            <a:r>
              <a:rPr lang="en-US" sz="2600">
                <a:solidFill>
                  <a:srgbClr val="FFFFFF"/>
                </a:solidFill>
              </a:rPr>
              <a:t>Invite participation at every possible level</a:t>
            </a:r>
          </a:p>
          <a:p>
            <a:r>
              <a:rPr lang="en-US" sz="2600">
                <a:solidFill>
                  <a:srgbClr val="FFFFFF"/>
                </a:solidFill>
              </a:rPr>
              <a:t>Ask, “How can we do this together?”</a:t>
            </a:r>
          </a:p>
          <a:p>
            <a:r>
              <a:rPr lang="en-US" sz="2600">
                <a:solidFill>
                  <a:srgbClr val="FFFFFF"/>
                </a:solidFill>
              </a:rPr>
              <a:t>Allow children dignity, not just protection</a:t>
            </a:r>
          </a:p>
          <a:p>
            <a:r>
              <a:rPr lang="en-US" sz="2600">
                <a:solidFill>
                  <a:srgbClr val="FFFFFF"/>
                </a:solidFill>
              </a:rPr>
              <a:t>Mental health improves when everyone feels </a:t>
            </a:r>
            <a:r>
              <a:rPr lang="en-US" sz="2600" b="1">
                <a:solidFill>
                  <a:srgbClr val="FFFFFF"/>
                </a:solidFill>
              </a:rPr>
              <a:t>respected</a:t>
            </a:r>
            <a:r>
              <a:rPr lang="en-US" sz="2600">
                <a:solidFill>
                  <a:srgbClr val="FFFFFF"/>
                </a:solidFill>
              </a:rPr>
              <a:t>, not managed.</a:t>
            </a:r>
          </a:p>
          <a:p>
            <a:endParaRPr lang="en-US" sz="2600">
              <a:solidFill>
                <a:srgbClr val="FFFFFF"/>
              </a:solidFill>
            </a:endParaRPr>
          </a:p>
        </p:txBody>
      </p:sp>
    </p:spTree>
    <p:extLst>
      <p:ext uri="{BB962C8B-B14F-4D97-AF65-F5344CB8AC3E}">
        <p14:creationId xmlns:p14="http://schemas.microsoft.com/office/powerpoint/2010/main" val="4227488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9239</TotalTime>
  <Words>986</Words>
  <Application>Microsoft Macintosh PowerPoint</Application>
  <PresentationFormat>Widescreen</PresentationFormat>
  <Paragraphs>101</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Courier New</vt:lpstr>
      <vt:lpstr>Symbol</vt:lpstr>
      <vt:lpstr>Times New Roman</vt:lpstr>
      <vt:lpstr>Office Theme</vt:lpstr>
      <vt:lpstr>Keeping my family together</vt:lpstr>
      <vt:lpstr>Who am I</vt:lpstr>
      <vt:lpstr>Using Adlerian Theory</vt:lpstr>
      <vt:lpstr>In a nut shell</vt:lpstr>
      <vt:lpstr>A Family Is a Community, Not a Performance </vt:lpstr>
      <vt:lpstr>Separate the Child from the Difficulty </vt:lpstr>
      <vt:lpstr>Encourage Effort, Not Outcomes </vt:lpstr>
      <vt:lpstr>Parents Must Care for Their Own Sense of Worth </vt:lpstr>
      <vt:lpstr>Shift from Control to Cooperation </vt:lpstr>
      <vt:lpstr>Normalize Struggle Without Making Life Heavy </vt:lpstr>
      <vt:lpstr>Reduce Comparison—Inside and Outside the Home </vt:lpstr>
      <vt:lpstr>Mental Health Is Practiced Daily, Not Fixed </vt:lpstr>
      <vt:lpstr>Benefits of Seeking Mental Health Support </vt:lpstr>
      <vt:lpstr>Next Steps and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Murphy, Eric</dc:creator>
  <cp:lastModifiedBy>Murphy, Eric</cp:lastModifiedBy>
  <cp:revision>4</cp:revision>
  <dcterms:created xsi:type="dcterms:W3CDTF">2025-06-11T14:42:33Z</dcterms:created>
  <dcterms:modified xsi:type="dcterms:W3CDTF">2026-01-13T15:54:12Z</dcterms:modified>
</cp:coreProperties>
</file>